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85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264" r:id="rId11"/>
    <p:sldId id="267" r:id="rId12"/>
    <p:sldId id="270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80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6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/>
    <p:restoredTop sz="94611"/>
  </p:normalViewPr>
  <p:slideViewPr>
    <p:cSldViewPr snapToGrid="0">
      <p:cViewPr varScale="1">
        <p:scale>
          <a:sx n="109" d="100"/>
          <a:sy n="109" d="100"/>
        </p:scale>
        <p:origin x="792" y="152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2023/5/30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5/30/23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ilibili.com/video/BV1uR4y167p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s.cha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547908" y="2194560"/>
            <a:ext cx="2843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概览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488D7-6E87-F4B4-E3F3-A375568AFBA3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2965A-4B78-6688-7926-F0F066E00C82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3DF68D-30CE-2B64-BAE6-1C125D8E309A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A0CA9-659E-9BD0-EAE7-67E772AD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  <p:sp>
        <p:nvSpPr>
          <p:cNvPr id="15" name="Cloud Callout 14">
            <a:extLst>
              <a:ext uri="{FF2B5EF4-FFF2-40B4-BE49-F238E27FC236}">
                <a16:creationId xmlns:a16="http://schemas.microsoft.com/office/drawing/2014/main" id="{5EC8CC02-49D0-E383-8197-056D0AA4C2B5}"/>
              </a:ext>
            </a:extLst>
          </p:cNvPr>
          <p:cNvSpPr/>
          <p:nvPr/>
        </p:nvSpPr>
        <p:spPr>
          <a:xfrm>
            <a:off x="5764579" y="24039"/>
            <a:ext cx="2409713" cy="1062354"/>
          </a:xfrm>
          <a:prstGeom prst="cloudCallout">
            <a:avLst>
              <a:gd name="adj1" fmla="val 47024"/>
              <a:gd name="adj2" fmla="val 38958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在计算机中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一般会从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开始计数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因此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我们也从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开始作为第一个话题</a:t>
            </a:r>
          </a:p>
          <a:p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关于教学质量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8B3393-4F5C-C04B-3CA5-D08FDDDA74E8}"/>
              </a:ext>
            </a:extLst>
          </p:cNvPr>
          <p:cNvGrpSpPr/>
          <p:nvPr/>
        </p:nvGrpSpPr>
        <p:grpSpPr>
          <a:xfrm>
            <a:off x="628650" y="1265425"/>
            <a:ext cx="7624099" cy="1571560"/>
            <a:chOff x="628650" y="2280213"/>
            <a:chExt cx="7624099" cy="157156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250BE43-0DF8-9B20-E066-A6DC3C541151}"/>
                </a:ext>
              </a:extLst>
            </p:cNvPr>
            <p:cNvSpPr/>
            <p:nvPr/>
          </p:nvSpPr>
          <p:spPr>
            <a:xfrm>
              <a:off x="628650" y="2592729"/>
              <a:ext cx="7624099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EDD2EB-0B69-E9BC-87DF-3A7A798B41D3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提示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199225-AE57-64DA-4A8D-B25C9F6723BA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我们总是可以做一点有趣的事情来做的更好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并不是任何一个</a:t>
              </a:r>
              <a:r>
                <a:rPr kumimoji="1" lang="en-US" altLang="zh-CN" dirty="0"/>
                <a:t>985</a:t>
              </a:r>
              <a:r>
                <a:rPr kumimoji="1" lang="zh-CN" altLang="en-US" dirty="0"/>
                <a:t>的学校的学生就一定比</a:t>
              </a:r>
              <a:r>
                <a:rPr kumimoji="1" lang="en-US" altLang="zh-CN" dirty="0"/>
                <a:t>211,</a:t>
              </a:r>
              <a:r>
                <a:rPr kumimoji="1" lang="zh-CN" altLang="en-US" dirty="0"/>
                <a:t> 一本的学生做得好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随着互联网的发展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我们总是可以找到更好的资源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3FB32D-DBBC-0890-8A24-BEF37923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5" y="3270738"/>
            <a:ext cx="3396688" cy="2548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44CCB-1D0C-C612-0F85-14C5DC1EC5CE}"/>
              </a:ext>
            </a:extLst>
          </p:cNvPr>
          <p:cNvSpPr txBox="1"/>
          <p:nvPr/>
        </p:nvSpPr>
        <p:spPr>
          <a:xfrm>
            <a:off x="4440699" y="4021016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图为某</a:t>
            </a:r>
            <a:r>
              <a:rPr kumimoji="1" lang="en-US" altLang="zh-CN" dirty="0"/>
              <a:t>985</a:t>
            </a:r>
            <a:r>
              <a:rPr kumimoji="1" lang="zh-CN" altLang="en-US" dirty="0"/>
              <a:t>高校非计算机系上课的</a:t>
            </a:r>
            <a:r>
              <a:rPr kumimoji="1" lang="en-US" altLang="zh-CN" dirty="0"/>
              <a:t>PPT</a:t>
            </a:r>
          </a:p>
          <a:p>
            <a:endParaRPr kumimoji="1" lang="en-US" altLang="zh-CN" dirty="0"/>
          </a:p>
          <a:p>
            <a:pPr algn="ctr"/>
            <a:r>
              <a:rPr kumimoji="1" lang="zh-CN" altLang="en-US" dirty="0"/>
              <a:t>这么学</a:t>
            </a:r>
            <a:r>
              <a:rPr kumimoji="1" lang="en-US" altLang="zh-CN" dirty="0"/>
              <a:t>,</a:t>
            </a:r>
            <a:r>
              <a:rPr kumimoji="1" lang="zh-CN" altLang="en-US" dirty="0"/>
              <a:t> 第一遍当然学起来很累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B16AF-FCE6-B40B-E654-9CCC6A538839}"/>
              </a:ext>
            </a:extLst>
          </p:cNvPr>
          <p:cNvSpPr txBox="1"/>
          <p:nvPr/>
        </p:nvSpPr>
        <p:spPr>
          <a:xfrm>
            <a:off x="628650" y="139772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如果没用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不做不就好了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23538" y="1595810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1A2F-0E26-EFE6-D726-7E78A7C6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82" y="3001550"/>
            <a:ext cx="4948595" cy="22606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5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pic>
        <p:nvPicPr>
          <p:cNvPr id="1026" name="Picture 2" descr="郑州市 郑州市第一中学 王瑞瑶 2018年校内化学课">
            <a:extLst>
              <a:ext uri="{FF2B5EF4-FFF2-40B4-BE49-F238E27FC236}">
                <a16:creationId xmlns:a16="http://schemas.microsoft.com/office/drawing/2014/main" id="{F0E2119F-A29B-5B6D-ECA2-BA4BDE97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453848"/>
            <a:ext cx="4283185" cy="28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DF920-4559-843E-A9E5-A8A7638D1CDE}"/>
              </a:ext>
            </a:extLst>
          </p:cNvPr>
          <p:cNvSpPr txBox="1"/>
          <p:nvPr/>
        </p:nvSpPr>
        <p:spPr>
          <a:xfrm>
            <a:off x="1042847" y="45351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王瑞瑶 </a:t>
            </a:r>
            <a:r>
              <a:rPr kumimoji="1" lang="en-US" altLang="zh-CN" dirty="0"/>
              <a:t>(</a:t>
            </a:r>
            <a:r>
              <a:rPr kumimoji="1" lang="zh-CN" altLang="en-US" dirty="0"/>
              <a:t>前郑州一中教师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69F27-5363-9B72-2F1E-D0DE7FBED8AC}"/>
              </a:ext>
            </a:extLst>
          </p:cNvPr>
          <p:cNvSpPr txBox="1"/>
          <p:nvPr/>
        </p:nvSpPr>
        <p:spPr>
          <a:xfrm>
            <a:off x="4934185" y="1604295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</a:t>
            </a:r>
            <a:r>
              <a:rPr kumimoji="1" lang="en-US" altLang="zh-CN" dirty="0"/>
              <a:t>(2214)</a:t>
            </a:r>
            <a:r>
              <a:rPr kumimoji="1" lang="zh-CN" altLang="en-US" dirty="0"/>
              <a:t>是他带的最后一届高三班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F7B6D6-5114-C2EB-F608-08FD61FEF385}"/>
              </a:ext>
            </a:extLst>
          </p:cNvPr>
          <p:cNvGrpSpPr/>
          <p:nvPr/>
        </p:nvGrpSpPr>
        <p:grpSpPr>
          <a:xfrm>
            <a:off x="4661449" y="2094368"/>
            <a:ext cx="4413613" cy="1571560"/>
            <a:chOff x="628650" y="2280213"/>
            <a:chExt cx="4413613" cy="157156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39BB2E-C27D-34AD-2FDD-532B839BE117}"/>
                </a:ext>
              </a:extLst>
            </p:cNvPr>
            <p:cNvSpPr/>
            <p:nvPr/>
          </p:nvSpPr>
          <p:spPr>
            <a:xfrm>
              <a:off x="628650" y="2592729"/>
              <a:ext cx="4413613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4783BF-8A1B-7B6B-283F-7AD9613551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6C6AD-BB4F-54D9-9A9E-2303560F8525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CN" dirty="0"/>
                <a:t>我们</a:t>
              </a:r>
              <a:r>
                <a:rPr kumimoji="1" lang="zh-CN" altLang="en-US" dirty="0"/>
                <a:t>教育的目标不是你会做多少题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不是说记住了多少东西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而是对你产生了什么样的改变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我们教育的目标是你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.</a:t>
              </a:r>
              <a:r>
                <a:rPr kumimoji="1" lang="zh-CN" altLang="en-US" b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35BDE6-6E3A-E229-4A9E-18048CAFED43}"/>
              </a:ext>
            </a:extLst>
          </p:cNvPr>
          <p:cNvSpPr txBox="1"/>
          <p:nvPr/>
        </p:nvSpPr>
        <p:spPr>
          <a:xfrm>
            <a:off x="5042263" y="3975451"/>
            <a:ext cx="4063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类似</a:t>
            </a:r>
            <a:r>
              <a:rPr kumimoji="1" lang="zh-CN" altLang="en-US" dirty="0"/>
              <a:t>的富有哲理的话语还有很多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很像大学教授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但是周边同学</a:t>
            </a:r>
            <a:r>
              <a:rPr kumimoji="1" lang="en-US" altLang="zh-CN" dirty="0"/>
              <a:t>: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不适应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因为没有条目化的笔记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适应</a:t>
            </a:r>
            <a:r>
              <a:rPr kumimoji="1" lang="en-US" altLang="zh-CN" dirty="0"/>
              <a:t>:</a:t>
            </a:r>
            <a:r>
              <a:rPr kumimoji="1" lang="zh-CN" altLang="en-US" dirty="0"/>
              <a:t> 像</a:t>
            </a:r>
            <a:r>
              <a:rPr kumimoji="1" lang="en-US" altLang="zh-CN" dirty="0"/>
              <a:t>3Blue1Brown</a:t>
            </a:r>
            <a:r>
              <a:rPr kumimoji="1" lang="zh-CN" altLang="en-US" dirty="0"/>
              <a:t>一样</a:t>
            </a:r>
          </a:p>
        </p:txBody>
      </p:sp>
    </p:spTree>
    <p:extLst>
      <p:ext uri="{BB962C8B-B14F-4D97-AF65-F5344CB8AC3E}">
        <p14:creationId xmlns:p14="http://schemas.microsoft.com/office/powerpoint/2010/main" val="314601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8FAC0-D6DF-9345-24D5-AB125B1AB383}"/>
              </a:ext>
            </a:extLst>
          </p:cNvPr>
          <p:cNvSpPr txBox="1"/>
          <p:nvPr/>
        </p:nvSpPr>
        <p:spPr>
          <a:xfrm>
            <a:off x="2231182" y="2322881"/>
            <a:ext cx="4774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https://www.bilibili.com/video/BV1uR4y167pA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D878-B7FE-04AB-5775-9841E4098A6C}"/>
              </a:ext>
            </a:extLst>
          </p:cNvPr>
          <p:cNvSpPr txBox="1"/>
          <p:nvPr/>
        </p:nvSpPr>
        <p:spPr>
          <a:xfrm>
            <a:off x="2671354" y="2778659"/>
            <a:ext cx="458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大学除了专业知识，还应该学些什么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6CEBD-458A-B2EB-EFA9-132D6DEA8179}"/>
              </a:ext>
            </a:extLst>
          </p:cNvPr>
          <p:cNvSpPr txBox="1"/>
          <p:nvPr/>
        </p:nvSpPr>
        <p:spPr>
          <a:xfrm>
            <a:off x="875211" y="1358537"/>
            <a:ext cx="353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卷过别人可能不是好的答案</a:t>
            </a:r>
            <a:r>
              <a:rPr kumimoji="1" lang="en-US" altLang="zh-CN" dirty="0"/>
              <a:t>!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当今的内卷的状态如何看待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7EFFC-8A4C-C892-1012-5D8742F8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3275813"/>
            <a:ext cx="3517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我读到的一本书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Operating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8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受教育是为了什么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CAB32-7902-4FF4-88B4-5A0B02830C36}"/>
              </a:ext>
            </a:extLst>
          </p:cNvPr>
          <p:cNvSpPr txBox="1"/>
          <p:nvPr/>
        </p:nvSpPr>
        <p:spPr>
          <a:xfrm>
            <a:off x="628650" y="1188719"/>
            <a:ext cx="7949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一种</a:t>
            </a:r>
            <a:r>
              <a:rPr kumimoji="1" lang="zh-CN" altLang="en-US" dirty="0"/>
              <a:t>可能的想法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为了自己的快乐以及满足对未知的渴望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但显然大家都不觉得学习快乐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但有人觉得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因为他们用正确的引导材料来帮助他们完成前置的思考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9A915-6D9A-CFE2-346B-88114B8B648C}"/>
              </a:ext>
            </a:extLst>
          </p:cNvPr>
          <p:cNvSpPr txBox="1"/>
          <p:nvPr/>
        </p:nvSpPr>
        <p:spPr>
          <a:xfrm>
            <a:off x="2279469" y="3083958"/>
            <a:ext cx="45850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自学指南的作者说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cs61a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是他梦开始的地方，如果没有思路不妨从那开始，但我大一试了，没成，所以我推荐你们要是也没成的话再试一下线代。先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b1b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线性代数的本质，再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David </a:t>
            </a:r>
            <a:r>
              <a:rPr lang="en-US" b="0" i="0" dirty="0" err="1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C.Lay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的教材，最后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Gilbert Strang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的课。尽管我花了小半年困难地啃，我还是成功意识到这是我这个普通人第一次“学懂”数学。然后以此为切入点获得了对任何领域都能学且敢学的能力。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7F1E-D54D-1CDB-95F2-C407C0BAAFED}"/>
              </a:ext>
            </a:extLst>
          </p:cNvPr>
          <p:cNvSpPr txBox="1"/>
          <p:nvPr/>
        </p:nvSpPr>
        <p:spPr>
          <a:xfrm>
            <a:off x="628650" y="264309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  <a:r>
              <a:rPr kumimoji="1" lang="en-US" altLang="zh-CN" dirty="0"/>
              <a:t>@</a:t>
            </a:r>
            <a:r>
              <a:rPr lang="en-US" b="1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llunatico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4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6372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对于初学者而言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很多教科书没有做好直观的基础搭建工作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读起来就像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定义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证明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定义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329-2B0B-6B2C-B36E-BFAB52C0ED02}"/>
              </a:ext>
            </a:extLst>
          </p:cNvPr>
          <p:cNvSpPr txBox="1"/>
          <p:nvPr/>
        </p:nvSpPr>
        <p:spPr>
          <a:xfrm>
            <a:off x="899256" y="2751001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点名批评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对于非数学系有点太暴力了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DEE4B-D0AF-5AD5-CF60-EEB3C08A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1" y="3306541"/>
            <a:ext cx="3716215" cy="330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3BA91-09F1-5825-0CB0-0255091BC388}"/>
              </a:ext>
            </a:extLst>
          </p:cNvPr>
          <p:cNvSpPr txBox="1"/>
          <p:nvPr/>
        </p:nvSpPr>
        <p:spPr>
          <a:xfrm>
            <a:off x="5627077" y="2680974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同济大学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工程数学线性代数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第六版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7D49B-0919-98BA-B7C6-FED5273C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13" y="3305943"/>
            <a:ext cx="3645897" cy="338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 bldLvl="2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18D49-A494-FAD0-3CCB-C5D17B700D68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4D098-2D9E-F203-DD3E-C8F08BF47C55}"/>
              </a:ext>
            </a:extLst>
          </p:cNvPr>
          <p:cNvSpPr txBox="1"/>
          <p:nvPr/>
        </p:nvSpPr>
        <p:spPr>
          <a:xfrm>
            <a:off x="1254369" y="171156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我们来看看一份教的更详细的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1" y="2177515"/>
            <a:ext cx="7315523" cy="457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E11C9-95FC-C704-C73B-5F4B2C82C754}"/>
              </a:ext>
            </a:extLst>
          </p:cNvPr>
          <p:cNvSpPr txBox="1"/>
          <p:nvPr/>
        </p:nvSpPr>
        <p:spPr>
          <a:xfrm>
            <a:off x="5445487" y="1249904"/>
            <a:ext cx="3698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</a:p>
          <a:p>
            <a:r>
              <a:rPr kumimoji="1" lang="en-US" altLang="zh-CN" dirty="0"/>
              <a:t>Fifth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</a:p>
          <a:p>
            <a:r>
              <a:rPr kumimoji="1" lang="en-US" altLang="zh-CN" dirty="0"/>
              <a:t>David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</a:t>
            </a:r>
            <a:endParaRPr kumimoji="1" lang="zh-CN" altLang="en-US" dirty="0"/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E4AC33A0-4EAF-136D-8016-74DB5EC5A86E}"/>
              </a:ext>
            </a:extLst>
          </p:cNvPr>
          <p:cNvSpPr/>
          <p:nvPr/>
        </p:nvSpPr>
        <p:spPr>
          <a:xfrm>
            <a:off x="6032871" y="2080901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但是全是英语的怎么办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英语不好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CDD-5324-DB56-9440-EA0377FC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243536"/>
            <a:ext cx="9536336" cy="596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B31E8F-4EDE-788C-77BE-17DF6C275841}"/>
              </a:ext>
            </a:extLst>
          </p:cNvPr>
          <p:cNvSpPr/>
          <p:nvPr/>
        </p:nvSpPr>
        <p:spPr>
          <a:xfrm>
            <a:off x="4175285" y="663128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消去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1BABFF7-B9B7-3A0A-F965-543CDB873AFB}"/>
              </a:ext>
            </a:extLst>
          </p:cNvPr>
          <p:cNvSpPr/>
          <p:nvPr/>
        </p:nvSpPr>
        <p:spPr>
          <a:xfrm>
            <a:off x="5303968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项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584A86-12D6-26C7-6EB6-C2A2AC2E0247}"/>
              </a:ext>
            </a:extLst>
          </p:cNvPr>
          <p:cNvSpPr/>
          <p:nvPr/>
        </p:nvSpPr>
        <p:spPr>
          <a:xfrm>
            <a:off x="6128786" y="648406"/>
            <a:ext cx="607730" cy="322249"/>
          </a:xfrm>
          <a:prstGeom prst="roundRect">
            <a:avLst/>
          </a:prstGeom>
          <a:solidFill>
            <a:schemeClr val="accent1">
              <a:alpha val="22261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</a:rPr>
              <a:t>方程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BA6CF5-F269-9973-5808-C4636B8F4E3F}"/>
              </a:ext>
            </a:extLst>
          </p:cNvPr>
          <p:cNvGrpSpPr/>
          <p:nvPr/>
        </p:nvGrpSpPr>
        <p:grpSpPr>
          <a:xfrm>
            <a:off x="5445495" y="4528473"/>
            <a:ext cx="4283186" cy="1681121"/>
            <a:chOff x="628650" y="2280213"/>
            <a:chExt cx="4283186" cy="168112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59E1712-366D-2876-3C68-CB56B6B80A8A}"/>
                </a:ext>
              </a:extLst>
            </p:cNvPr>
            <p:cNvSpPr/>
            <p:nvPr/>
          </p:nvSpPr>
          <p:spPr>
            <a:xfrm>
              <a:off x="628650" y="2592729"/>
              <a:ext cx="3452321" cy="1259044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BF181D-C843-EF9E-6748-79A67C7DE5CD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Takeaway</a:t>
              </a:r>
              <a:endParaRPr kumimoji="1" lang="zh-CN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7FC1C-F2E4-3FEC-E4CC-55ADF6618B21}"/>
                </a:ext>
              </a:extLst>
            </p:cNvPr>
            <p:cNvSpPr txBox="1"/>
            <p:nvPr/>
          </p:nvSpPr>
          <p:spPr>
            <a:xfrm>
              <a:off x="844952" y="2761005"/>
              <a:ext cx="406688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arenBoth"/>
              </a:pPr>
              <a:r>
                <a:rPr kumimoji="1" lang="zh-CN" altLang="en-US" dirty="0"/>
                <a:t>大量词语会重复出现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就算不知道可以先猜一猜</a:t>
              </a:r>
              <a:endParaRPr kumimoji="1" lang="en-US" altLang="zh-CN" dirty="0"/>
            </a:p>
            <a:p>
              <a:pPr marL="342900" indent="-342900">
                <a:buAutoNum type="arabicParenBoth"/>
              </a:pPr>
              <a:r>
                <a:rPr kumimoji="1" lang="zh-CN" altLang="en-US" dirty="0"/>
                <a:t>实在不行旁边还有一堆图</a:t>
              </a:r>
              <a:endParaRPr kumimoji="1" lang="en-US" altLang="zh-CN" dirty="0"/>
            </a:p>
            <a:p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50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§0.1</a:t>
            </a:r>
            <a:r>
              <a:rPr kumimoji="1" lang="zh-CN" altLang="en-US" sz="2400" dirty="0"/>
              <a:t>所见所闻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95E09-794C-8C45-3087-B931316D238E}"/>
              </a:ext>
            </a:extLst>
          </p:cNvPr>
          <p:cNvSpPr txBox="1"/>
          <p:nvPr/>
        </p:nvSpPr>
        <p:spPr>
          <a:xfrm>
            <a:off x="764771" y="1603084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*现在你应该知道了为什么高中教科书第一次出现的名词后面有英语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A25FA-D484-D0DF-0693-FE92726F6674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3112-4D02-0938-7C6E-A09304B1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69030"/>
            <a:ext cx="6934200" cy="382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2A3AEB-10E7-12C6-6AD9-FA4112BB2948}"/>
              </a:ext>
            </a:extLst>
          </p:cNvPr>
          <p:cNvSpPr/>
          <p:nvPr/>
        </p:nvSpPr>
        <p:spPr>
          <a:xfrm>
            <a:off x="4572000" y="5020887"/>
            <a:ext cx="2211185" cy="5486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6F79C-68F6-0F0C-B54E-E9EB853D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95" y="1506470"/>
            <a:ext cx="3448283" cy="478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3D82-F3F2-E487-7F35-8DC08F0F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74" y="1179651"/>
            <a:ext cx="4975103" cy="45470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961093-BB13-AF08-C522-D83B28DAF0AF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180248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33513-21C7-6C85-DD22-43F65BD1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53" y="3551170"/>
            <a:ext cx="5052297" cy="3191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4D321-231C-DAEF-E9CE-3C5C8946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6" y="1506470"/>
            <a:ext cx="4940300" cy="204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</p:spTree>
    <p:extLst>
      <p:ext uri="{BB962C8B-B14F-4D97-AF65-F5344CB8AC3E}">
        <p14:creationId xmlns:p14="http://schemas.microsoft.com/office/powerpoint/2010/main" val="3822233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B08B4-8095-4ADD-57E4-DDB7FCE4586D}"/>
              </a:ext>
            </a:extLst>
          </p:cNvPr>
          <p:cNvSpPr txBox="1"/>
          <p:nvPr/>
        </p:nvSpPr>
        <p:spPr>
          <a:xfrm>
            <a:off x="897775" y="1603084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但是很多时候即使写得很详细</a:t>
            </a:r>
            <a:r>
              <a:rPr kumimoji="1" lang="en-US" altLang="zh-CN" dirty="0"/>
              <a:t>,</a:t>
            </a:r>
            <a:r>
              <a:rPr kumimoji="1" lang="zh-CN" altLang="en-US" dirty="0"/>
              <a:t> 书本还是不够的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听一听一个具体的老师来讲解会比较好</a:t>
            </a:r>
            <a:endParaRPr kumimoji="1"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14CA-82DD-AB2D-395A-448101BE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3" y="3049323"/>
            <a:ext cx="5699738" cy="3118526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E01BCBA-B442-0799-98C8-F15B63664A54}"/>
              </a:ext>
            </a:extLst>
          </p:cNvPr>
          <p:cNvSpPr/>
          <p:nvPr/>
        </p:nvSpPr>
        <p:spPr>
          <a:xfrm>
            <a:off x="3380453" y="2346029"/>
            <a:ext cx="5670924" cy="2427363"/>
          </a:xfrm>
          <a:prstGeom prst="wedgeRectCallout">
            <a:avLst>
              <a:gd name="adj1" fmla="val -58066"/>
              <a:gd name="adj2" fmla="val 5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你要明确的是：学习高等数学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绝不仅仅是会求极限、会求导、会求积分就万事大吉了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，这些只是最最基础的内容，更重要的是学会进行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抽象的理论思考与论证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，这是大学数学所要培养的核心能力，这也是决定你能否在各类考试中拔得头筹的最重要的能力。 本系列以同济七版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高等数学</a:t>
            </a:r>
            <a:r>
              <a:rPr lang="en-US" altLang="zh-CN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为框架，但没有拘泥于这套课本（原因你懂的）。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9ABD8-6DEC-40B7-731D-EE79C9F26BD5}"/>
              </a:ext>
            </a:extLst>
          </p:cNvPr>
          <p:cNvSpPr txBox="1"/>
          <p:nvPr/>
        </p:nvSpPr>
        <p:spPr>
          <a:xfrm>
            <a:off x="7006447" y="4877301"/>
            <a:ext cx="204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BV1r44y1m7HW</a:t>
            </a:r>
          </a:p>
        </p:txBody>
      </p:sp>
    </p:spTree>
    <p:extLst>
      <p:ext uri="{BB962C8B-B14F-4D97-AF65-F5344CB8AC3E}">
        <p14:creationId xmlns:p14="http://schemas.microsoft.com/office/powerpoint/2010/main" val="4133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EC7E2-C33A-AEA0-1C83-EB9FA432579B}"/>
              </a:ext>
            </a:extLst>
          </p:cNvPr>
          <p:cNvSpPr txBox="1"/>
          <p:nvPr/>
        </p:nvSpPr>
        <p:spPr>
          <a:xfrm>
            <a:off x="628650" y="113713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一</a:t>
            </a:r>
            <a:r>
              <a:rPr kumimoji="1" lang="en-US" altLang="zh-CN" dirty="0"/>
              <a:t>)</a:t>
            </a:r>
            <a:r>
              <a:rPr kumimoji="1" lang="zh-CN" altLang="en-US" dirty="0"/>
              <a:t> 详尽的教科书帮助构建直观的印象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42760-7425-F40A-24B3-71A6AED9638E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F6B5B20-AB5F-A6FC-1EEB-48451E0247F2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8EAA-9D1C-BBB5-B36D-47A1DEF78349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54154-089D-EC76-34EF-FEAC117F386C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0AF0F1-3F4A-EFED-E138-69BE442CE68E}"/>
              </a:ext>
            </a:extLst>
          </p:cNvPr>
          <p:cNvSpPr txBox="1"/>
          <p:nvPr/>
        </p:nvSpPr>
        <p:spPr>
          <a:xfrm>
            <a:off x="1046644" y="1612056"/>
            <a:ext cx="391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后面我们会用一些内容来验证一下他们确实是</a:t>
            </a:r>
            <a:r>
              <a:rPr kumimoji="1" lang="zh-CN" altLang="en-CN" dirty="0"/>
              <a:t>好读</a:t>
            </a:r>
            <a:r>
              <a:rPr kumimoji="1" lang="zh-CN" altLang="en-US" dirty="0"/>
              <a:t>的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28649" y="24605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B17BE4-B02C-38D8-9979-F6D551E3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48" y="3212504"/>
            <a:ext cx="1930400" cy="179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50D17-F937-A84A-9422-BF38443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16" y="3184849"/>
            <a:ext cx="13081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E4AB23-02AC-1F52-26B2-618203C8469B}"/>
              </a:ext>
            </a:extLst>
          </p:cNvPr>
          <p:cNvSpPr txBox="1"/>
          <p:nvPr/>
        </p:nvSpPr>
        <p:spPr>
          <a:xfrm>
            <a:off x="611016" y="5385789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小学偷偷算题的时候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0850D0-FDD8-F31D-BD23-6FF615ED58D6}"/>
              </a:ext>
            </a:extLst>
          </p:cNvPr>
          <p:cNvSpPr txBox="1"/>
          <p:nvPr/>
        </p:nvSpPr>
        <p:spPr>
          <a:xfrm>
            <a:off x="3593564" y="54015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中学偷偷算题的时候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2E250B-30A2-1031-79E0-E78249AC6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1" b="93651" l="9836" r="89891">
                        <a14:foregroundMark x1="68306" y1="83333" x2="63388" y2="9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8395" y="3212504"/>
            <a:ext cx="2772733" cy="1909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8EC42E-D387-77C6-EABE-61C761A2B535}"/>
              </a:ext>
            </a:extLst>
          </p:cNvPr>
          <p:cNvSpPr txBox="1"/>
          <p:nvPr/>
        </p:nvSpPr>
        <p:spPr>
          <a:xfrm>
            <a:off x="6355773" y="538578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什么</a:t>
            </a:r>
            <a:r>
              <a:rPr kumimoji="1" lang="en-US" altLang="zh-CN" dirty="0"/>
              <a:t>?</a:t>
            </a:r>
            <a:r>
              <a:rPr kumimoji="1" lang="zh-CN" altLang="en-US" dirty="0"/>
              <a:t> 这也能叫计算器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9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147156" y="161266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熟悉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的小伙伴马上打开了这个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F5680-485F-5351-F826-84719813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4" y="2301192"/>
            <a:ext cx="2584067" cy="36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/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600" b="0" i="1" smtClean="0">
                          <a:latin typeface="Cambria Math" panose="02040503050406030204" pitchFamily="18" charset="0"/>
                        </a:rPr>
                        <m:t>≃</m:t>
                      </m:r>
                    </m:oMath>
                  </m:oMathPara>
                </a14:m>
                <a:endParaRPr kumimoji="1" lang="zh-CN" altLang="en-US" sz="1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7C09C-7713-759A-0C69-8BF23668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75" y="2670524"/>
                <a:ext cx="2366353" cy="2646878"/>
              </a:xfrm>
              <a:prstGeom prst="rect">
                <a:avLst/>
              </a:prstGeom>
              <a:blipFill>
                <a:blip r:embed="rId3"/>
                <a:stretch>
                  <a:fillRect l="-4278" r="-4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C92C2B8-9F38-0044-105A-2C244F3F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97" y="2301192"/>
            <a:ext cx="3933983" cy="3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这个更厉害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CCB83-33DF-ABE0-6350-4AED9A51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25" y="1982001"/>
            <a:ext cx="6993977" cy="41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我们总有更现代的方法学习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9F192-BF9D-4C07-F1EE-231015E19294}"/>
              </a:ext>
            </a:extLst>
          </p:cNvPr>
          <p:cNvSpPr txBox="1"/>
          <p:nvPr/>
        </p:nvSpPr>
        <p:spPr>
          <a:xfrm>
            <a:off x="646283" y="10405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二</a:t>
            </a:r>
            <a:r>
              <a:rPr kumimoji="1" lang="en-US" altLang="zh-CN" dirty="0"/>
              <a:t>)</a:t>
            </a:r>
            <a:r>
              <a:rPr kumimoji="1" lang="zh-CN" altLang="en-US" dirty="0"/>
              <a:t> 更加先进的工具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94F2-E74F-BE5F-3358-4861D8168E5D}"/>
              </a:ext>
            </a:extLst>
          </p:cNvPr>
          <p:cNvSpPr txBox="1"/>
          <p:nvPr/>
        </p:nvSpPr>
        <p:spPr>
          <a:xfrm>
            <a:off x="1069476" y="1531255"/>
            <a:ext cx="486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b="1" dirty="0"/>
              <a:t>保留节目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</a:t>
            </a:r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r>
              <a:rPr kumimoji="1" lang="zh-CN" altLang="en-US" dirty="0"/>
              <a:t>解答高考题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4B1BC-0B73-67B4-D219-294C0B626F12}"/>
              </a:ext>
            </a:extLst>
          </p:cNvPr>
          <p:cNvSpPr/>
          <p:nvPr/>
        </p:nvSpPr>
        <p:spPr>
          <a:xfrm>
            <a:off x="1296785" y="2085253"/>
            <a:ext cx="7218565" cy="394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Reserved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 高考数学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全国乙卷题目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92CA9254-35B6-698F-1E19-EBC57A9BA422}"/>
              </a:ext>
            </a:extLst>
          </p:cNvPr>
          <p:cNvSpPr/>
          <p:nvPr/>
        </p:nvSpPr>
        <p:spPr>
          <a:xfrm>
            <a:off x="6272032" y="1567813"/>
            <a:ext cx="2779345" cy="517440"/>
          </a:xfrm>
          <a:prstGeom prst="cloudCallout">
            <a:avLst>
              <a:gd name="adj1" fmla="val -22752"/>
              <a:gd name="adj2" fmla="val 789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tedious,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FUN!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Wolfram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Mathematica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CFA8C-8775-6370-6215-5BD8C819C17E}"/>
              </a:ext>
            </a:extLst>
          </p:cNvPr>
          <p:cNvSpPr txBox="1"/>
          <p:nvPr/>
        </p:nvSpPr>
        <p:spPr>
          <a:xfrm>
            <a:off x="867508" y="138332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内心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我操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又要学一个新东西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我拒绝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93957-9735-D23A-3AF4-7371AEC56C5C}"/>
              </a:ext>
            </a:extLst>
          </p:cNvPr>
          <p:cNvSpPr/>
          <p:nvPr/>
        </p:nvSpPr>
        <p:spPr>
          <a:xfrm>
            <a:off x="1770185" y="1383323"/>
            <a:ext cx="24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DD1F19-EC37-0354-3059-C641665897C9}"/>
              </a:ext>
            </a:extLst>
          </p:cNvPr>
          <p:cNvGrpSpPr/>
          <p:nvPr/>
        </p:nvGrpSpPr>
        <p:grpSpPr>
          <a:xfrm>
            <a:off x="5267816" y="845707"/>
            <a:ext cx="3452321" cy="1321525"/>
            <a:chOff x="628650" y="2280213"/>
            <a:chExt cx="3452321" cy="132152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13E4751-E2E6-DB82-AFCA-EC3939DAFD09}"/>
                </a:ext>
              </a:extLst>
            </p:cNvPr>
            <p:cNvSpPr/>
            <p:nvPr/>
          </p:nvSpPr>
          <p:spPr>
            <a:xfrm>
              <a:off x="628650" y="2592729"/>
              <a:ext cx="3452321" cy="1009009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49DC61-B409-4950-E689-5668CC00C963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反思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AAF28-BB56-15BB-4886-9B3BEDA78436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有时候坚持不下去只是因为没有找到正确的方法</a:t>
              </a:r>
              <a:r>
                <a:rPr kumimoji="1" lang="en-US" altLang="zh-CN" dirty="0"/>
                <a:t>.</a:t>
              </a:r>
              <a:endParaRPr kumimoji="1" lang="zh-CN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EAF75-8C98-1A01-767E-A888CFF270D0}"/>
              </a:ext>
            </a:extLst>
          </p:cNvPr>
          <p:cNvSpPr txBox="1"/>
          <p:nvPr/>
        </p:nvSpPr>
        <p:spPr>
          <a:xfrm>
            <a:off x="749508" y="2314297"/>
            <a:ext cx="469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9A606A-E45D-18BF-EE23-C2FA9E60E515}"/>
              </a:ext>
            </a:extLst>
          </p:cNvPr>
          <p:cNvCxnSpPr/>
          <p:nvPr/>
        </p:nvCxnSpPr>
        <p:spPr>
          <a:xfrm>
            <a:off x="749508" y="3957403"/>
            <a:ext cx="768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86B496-2CBF-BA74-AE62-FB2729AE3301}"/>
              </a:ext>
            </a:extLst>
          </p:cNvPr>
          <p:cNvCxnSpPr>
            <a:cxnSpLocks/>
          </p:cNvCxnSpPr>
          <p:nvPr/>
        </p:nvCxnSpPr>
        <p:spPr>
          <a:xfrm flipV="1">
            <a:off x="4257207" y="3429000"/>
            <a:ext cx="1010609" cy="528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6A8A49-5FE4-1C63-F441-B508FFA460DA}"/>
              </a:ext>
            </a:extLst>
          </p:cNvPr>
          <p:cNvCxnSpPr>
            <a:cxnSpLocks/>
          </p:cNvCxnSpPr>
          <p:nvPr/>
        </p:nvCxnSpPr>
        <p:spPr>
          <a:xfrm>
            <a:off x="5771213" y="3957403"/>
            <a:ext cx="704538" cy="37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7FEBBC0-0A2C-06A7-6E60-D230B71EAD51}"/>
              </a:ext>
            </a:extLst>
          </p:cNvPr>
          <p:cNvSpPr/>
          <p:nvPr/>
        </p:nvSpPr>
        <p:spPr>
          <a:xfrm>
            <a:off x="2218544" y="4841823"/>
            <a:ext cx="3339415" cy="779488"/>
          </a:xfrm>
          <a:prstGeom prst="wedgeRoundRectCallout">
            <a:avLst>
              <a:gd name="adj1" fmla="val -42828"/>
              <a:gd name="adj2" fmla="val -147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总有一条主线让你先了解一点点这方面的东西</a:t>
            </a:r>
          </a:p>
        </p:txBody>
      </p:sp>
    </p:spTree>
    <p:extLst>
      <p:ext uri="{BB962C8B-B14F-4D97-AF65-F5344CB8AC3E}">
        <p14:creationId xmlns:p14="http://schemas.microsoft.com/office/powerpoint/2010/main" val="12930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D146A-2458-825C-BFEB-A5BD6BA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4FC75-45E0-A1F2-4076-B2067F04232A}"/>
              </a:ext>
            </a:extLst>
          </p:cNvPr>
          <p:cNvSpPr txBox="1"/>
          <p:nvPr/>
        </p:nvSpPr>
        <p:spPr>
          <a:xfrm>
            <a:off x="5547908" y="2194560"/>
            <a:ext cx="284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/>
              <a:t>§0.2</a:t>
            </a:r>
            <a:r>
              <a:rPr kumimoji="1" lang="zh-CN" altLang="en-US" sz="2400" dirty="0"/>
              <a:t> 高级计算器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A8D5-501D-8F86-01E3-33AFF6FB4651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0</a:t>
            </a:r>
            <a:endParaRPr kumimoji="1" lang="zh-CN" alt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29ECF-A831-806B-0739-D0E635E6B07C}"/>
              </a:ext>
            </a:extLst>
          </p:cNvPr>
          <p:cNvGrpSpPr/>
          <p:nvPr/>
        </p:nvGrpSpPr>
        <p:grpSpPr>
          <a:xfrm>
            <a:off x="3808206" y="4418437"/>
            <a:ext cx="4582758" cy="1634851"/>
            <a:chOff x="2280621" y="2967636"/>
            <a:chExt cx="4582758" cy="16348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19DD95-0E06-2109-0144-95F7D01337BB}"/>
                </a:ext>
              </a:extLst>
            </p:cNvPr>
            <p:cNvSpPr txBox="1"/>
            <p:nvPr/>
          </p:nvSpPr>
          <p:spPr>
            <a:xfrm>
              <a:off x="2280621" y="2967636"/>
              <a:ext cx="458275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You must have a map, no matter how rough. Otherwise you wander all over the place. In </a:t>
              </a:r>
              <a:r>
                <a:rPr lang="en-US" b="0" i="0" dirty="0">
                  <a:solidFill>
                    <a:srgbClr val="5985A6"/>
                  </a:solidFill>
                  <a:effectLst/>
                  <a:latin typeface="Crimson"/>
                </a:rPr>
                <a:t>The Lord of the Rings</a:t>
              </a:r>
              <a:r>
                <a:rPr lang="en-US" b="0" i="1" dirty="0">
                  <a:solidFill>
                    <a:srgbClr val="5985A6"/>
                  </a:solidFill>
                  <a:effectLst/>
                  <a:latin typeface="Crimson"/>
                </a:rPr>
                <a:t> I never made anyone go farther than he could on a given day.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A71F1-B76D-2E73-E14E-9CA5E3D3F4D9}"/>
                </a:ext>
              </a:extLst>
            </p:cNvPr>
            <p:cNvSpPr txBox="1"/>
            <p:nvPr/>
          </p:nvSpPr>
          <p:spPr>
            <a:xfrm>
              <a:off x="2280621" y="423315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by</a:t>
              </a:r>
              <a:r>
                <a:rPr lang="zh-CN" altLang="en-US" b="0" i="0" dirty="0">
                  <a:solidFill>
                    <a:srgbClr val="7AA0B8"/>
                  </a:solidFill>
                  <a:effectLst/>
                  <a:latin typeface="Crimson"/>
                </a:rPr>
                <a:t> </a:t>
              </a:r>
              <a:r>
                <a:rPr lang="en-US" b="0" i="0" dirty="0">
                  <a:solidFill>
                    <a:srgbClr val="7AA0B8"/>
                  </a:solidFill>
                  <a:effectLst/>
                  <a:latin typeface="Crimson"/>
                </a:rPr>
                <a:t>J. R. R. Tolkien</a:t>
              </a:r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4FC07-F041-837A-BE0C-D35DA683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13" y="1086393"/>
            <a:ext cx="4262480" cy="30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7633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以前的我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他人看来失败的竞赛生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在弱省打得很烂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没有得到升学的任何优惠政策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基本情况 </a:t>
            </a:r>
            <a:r>
              <a:rPr kumimoji="1" lang="en-US" altLang="zh-CN" dirty="0"/>
              <a:t>(</a:t>
            </a:r>
            <a:r>
              <a:rPr kumimoji="1" lang="zh-CN" altLang="en-US" dirty="0"/>
              <a:t>教练原话</a:t>
            </a:r>
            <a:r>
              <a:rPr kumimoji="1" lang="en-US" altLang="zh-CN" dirty="0"/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信息竞赛生 </a:t>
            </a:r>
            <a:r>
              <a:rPr kumimoji="1" lang="en-US" altLang="zh-CN" dirty="0"/>
              <a:t>~10</a:t>
            </a:r>
            <a:r>
              <a:rPr kumimoji="1" lang="zh-CN" altLang="en-US" dirty="0"/>
              <a:t> 人</a:t>
            </a:r>
            <a:r>
              <a:rPr kumimoji="1" lang="en-US" altLang="zh-CN" dirty="0"/>
              <a:t>,</a:t>
            </a:r>
            <a:r>
              <a:rPr kumimoji="1" lang="zh-CN" altLang="en-US" dirty="0"/>
              <a:t> 其中大部分已经在高一获</a:t>
            </a:r>
            <a:r>
              <a:rPr kumimoji="1" lang="en-US" altLang="zh-CN" dirty="0"/>
              <a:t>NOIP</a:t>
            </a:r>
            <a:r>
              <a:rPr kumimoji="1" lang="zh-CN" altLang="en-US" dirty="0"/>
              <a:t>一等奖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基本上初中他们就已经很强了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也还有一些新手没有获奖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一个很有趣的问题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学习这个有什么用</a:t>
            </a:r>
            <a:r>
              <a:rPr kumimoji="1" lang="en-US" altLang="zh-CN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7B521-8AF7-BAF0-5B98-878CC64F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23329"/>
            <a:ext cx="4479377" cy="3359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510A9-5A0C-EFA5-BE04-1369510A6A48}"/>
              </a:ext>
            </a:extLst>
          </p:cNvPr>
          <p:cNvSpPr txBox="1"/>
          <p:nvPr/>
        </p:nvSpPr>
        <p:spPr>
          <a:xfrm>
            <a:off x="6920452" y="6136100"/>
            <a:ext cx="2204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这个是我们晚上出学校之后的情景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4F085C3E-57C6-969E-0A8B-FC2A4567C372}"/>
              </a:ext>
            </a:extLst>
          </p:cNvPr>
          <p:cNvSpPr/>
          <p:nvPr/>
        </p:nvSpPr>
        <p:spPr>
          <a:xfrm>
            <a:off x="5675416" y="1933240"/>
            <a:ext cx="2409713" cy="431396"/>
          </a:xfrm>
          <a:prstGeom prst="cloudCallout">
            <a:avLst>
              <a:gd name="adj1" fmla="val -13301"/>
              <a:gd name="adj2" fmla="val 75373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当时的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我强多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7181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FE05F-8ED3-BFCA-5D7D-FE159DAC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感觉无从下手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30D87-7062-B647-548D-F45D864E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" y="1111727"/>
            <a:ext cx="5072512" cy="489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46427-6059-14D1-B836-4F7CDC5D5011}"/>
              </a:ext>
            </a:extLst>
          </p:cNvPr>
          <p:cNvSpPr txBox="1"/>
          <p:nvPr/>
        </p:nvSpPr>
        <p:spPr>
          <a:xfrm>
            <a:off x="5132473" y="1379095"/>
            <a:ext cx="3547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怎么一个键也没有</a:t>
            </a:r>
            <a:r>
              <a:rPr kumimoji="1" lang="en-US" altLang="zh-CN" dirty="0"/>
              <a:t>?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因为你有键盘啊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先试一试</a:t>
            </a:r>
            <a:r>
              <a:rPr kumimoji="1" lang="en-US" altLang="zh-CN" dirty="0"/>
              <a:t>1+1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之后按一下</a:t>
            </a:r>
            <a:r>
              <a:rPr kumimoji="1" lang="en-US" altLang="zh-CN" dirty="0"/>
              <a:t>Ctrl-Enter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下面弹出了一堆按钮</a:t>
            </a:r>
            <a:r>
              <a:rPr kumimoji="1" lang="en-US" altLang="zh-CN" dirty="0"/>
              <a:t>?</a:t>
            </a:r>
            <a:r>
              <a:rPr kumimoji="1" lang="zh-CN" altLang="en-US" dirty="0"/>
              <a:t> 点一下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92934-4FBF-6505-C567-F8420621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8" y="1598742"/>
            <a:ext cx="4122711" cy="24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05B27-C4B4-7C6A-C4F2-862D60ED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8" y="1853786"/>
            <a:ext cx="4160070" cy="490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B0976-A5CB-31BD-310B-68B95AEAB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61" y="1593204"/>
            <a:ext cx="4160070" cy="10113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C472D-C4E5-10D9-33D4-8A3AA10A6188}"/>
              </a:ext>
            </a:extLst>
          </p:cNvPr>
          <p:cNvGrpSpPr/>
          <p:nvPr/>
        </p:nvGrpSpPr>
        <p:grpSpPr>
          <a:xfrm>
            <a:off x="5097751" y="3052389"/>
            <a:ext cx="3452321" cy="2426516"/>
            <a:chOff x="628650" y="2280213"/>
            <a:chExt cx="3452321" cy="242651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3AF1D0A-31BB-3E32-D858-BA90D288F01A}"/>
                </a:ext>
              </a:extLst>
            </p:cNvPr>
            <p:cNvSpPr/>
            <p:nvPr/>
          </p:nvSpPr>
          <p:spPr>
            <a:xfrm>
              <a:off x="628650" y="2592729"/>
              <a:ext cx="3452321" cy="2114000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3C1E4E-C4DE-A25A-AF4E-64F1B9C842D2}"/>
                </a:ext>
              </a:extLst>
            </p:cNvPr>
            <p:cNvSpPr/>
            <p:nvPr/>
          </p:nvSpPr>
          <p:spPr>
            <a:xfrm>
              <a:off x="235481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D80C3-A0DC-3A4E-DC46-6C78F9E05668}"/>
                </a:ext>
              </a:extLst>
            </p:cNvPr>
            <p:cNvSpPr txBox="1"/>
            <p:nvPr/>
          </p:nvSpPr>
          <p:spPr>
            <a:xfrm>
              <a:off x="844952" y="2761005"/>
              <a:ext cx="278393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如果你还没有入门，仍然感到恐惧，请记住：坚持住，进入未知领域，</a:t>
              </a:r>
              <a:r>
                <a:rPr lang="zh-CN" altLang="en-US" b="1" dirty="0">
                  <a:effectLst/>
                  <a:latin typeface="Lato" panose="020F0502020204030204" pitchFamily="34" charset="0"/>
                </a:rPr>
                <a:t>从简单的、能理解的东西试起，投入时间，就有收获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Source Serif Pro" panose="020F0502020204030204" pitchFamily="34" charset="0"/>
                </a:rPr>
                <a:t>。</a:t>
              </a:r>
              <a:endParaRPr lang="en-US" altLang="zh-CN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endParaRPr>
            </a:p>
            <a:p>
              <a:pPr algn="r"/>
              <a:r>
                <a:rPr lang="en-US" altLang="zh-CN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-</a:t>
              </a:r>
              <a:r>
                <a:rPr lang="zh-CN" altLang="en-US" dirty="0">
                  <a:solidFill>
                    <a:srgbClr val="000000"/>
                  </a:solidFill>
                  <a:latin typeface="Source Serif Pro" panose="020F0502020204030204" pitchFamily="34" charset="0"/>
                </a:rPr>
                <a:t>蒋炎岩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1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然后我认为这个问题非常好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于是阐述了一下我对于学习竞赛到底对理解更困难的东西的作用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于是稍微写了一点什么</a:t>
            </a:r>
            <a:endParaRPr kumimoji="1"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CA58C-F41F-C78B-227A-D2A2C958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72" y="2257279"/>
            <a:ext cx="5233655" cy="3925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43E3A-FF0C-9FC2-5C11-33E4DA27EC9E}"/>
              </a:ext>
            </a:extLst>
          </p:cNvPr>
          <p:cNvSpPr txBox="1"/>
          <p:nvPr/>
        </p:nvSpPr>
        <p:spPr>
          <a:xfrm>
            <a:off x="6060159" y="6136545"/>
            <a:ext cx="1186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黑板上写了什么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大一寒假回到一中机房的情景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CN" dirty="0"/>
              <a:t>大概</a:t>
            </a:r>
            <a:r>
              <a:rPr kumimoji="1" lang="zh-CN" altLang="en-US" dirty="0"/>
              <a:t>写的是这个东西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D94C3-91BE-791B-5966-078145307341}"/>
              </a:ext>
            </a:extLst>
          </p:cNvPr>
          <p:cNvCxnSpPr/>
          <p:nvPr/>
        </p:nvCxnSpPr>
        <p:spPr>
          <a:xfrm>
            <a:off x="376518" y="2818504"/>
            <a:ext cx="1602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4610F-F2D7-D088-2CD4-E45038A29591}"/>
              </a:ext>
            </a:extLst>
          </p:cNvPr>
          <p:cNvCxnSpPr>
            <a:cxnSpLocks/>
          </p:cNvCxnSpPr>
          <p:nvPr/>
        </p:nvCxnSpPr>
        <p:spPr>
          <a:xfrm flipV="1">
            <a:off x="1120589" y="2236694"/>
            <a:ext cx="0" cy="116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1C32E8D-5438-61D2-AB6D-AC3AD1BA0C0B}"/>
              </a:ext>
            </a:extLst>
          </p:cNvPr>
          <p:cNvSpPr/>
          <p:nvPr/>
        </p:nvSpPr>
        <p:spPr>
          <a:xfrm>
            <a:off x="497711" y="2604304"/>
            <a:ext cx="1192193" cy="428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48711-8ACD-3EB4-6D48-D60FC23B6EDD}"/>
              </a:ext>
            </a:extLst>
          </p:cNvPr>
          <p:cNvCxnSpPr/>
          <p:nvPr/>
        </p:nvCxnSpPr>
        <p:spPr>
          <a:xfrm flipH="1">
            <a:off x="628650" y="2338086"/>
            <a:ext cx="1350757" cy="90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42CE2B-A2A8-4480-E1C1-C361F3F59986}"/>
              </a:ext>
            </a:extLst>
          </p:cNvPr>
          <p:cNvSpPr txBox="1"/>
          <p:nvPr/>
        </p:nvSpPr>
        <p:spPr>
          <a:xfrm>
            <a:off x="288365" y="35169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圆锥曲线很难计算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8F620-EFF9-31FF-744C-9C2B279F3AA5}"/>
              </a:ext>
            </a:extLst>
          </p:cNvPr>
          <p:cNvSpPr txBox="1"/>
          <p:nvPr/>
        </p:nvSpPr>
        <p:spPr>
          <a:xfrm>
            <a:off x="162299" y="3985794"/>
            <a:ext cx="203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但计算机可以</a:t>
            </a:r>
            <a:r>
              <a:rPr kumimoji="1" lang="en-US" altLang="zh-CN" dirty="0"/>
              <a:t>&lt;1s</a:t>
            </a:r>
            <a:r>
              <a:rPr kumimoji="1" lang="zh-CN" altLang="en-US" dirty="0"/>
              <a:t>算出来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为什么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/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解方程</a:t>
                </a:r>
                <a:r>
                  <a:rPr kumimoji="1" lang="en-US" altLang="zh-CN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F76E36-3FFE-ABB3-6BB9-16B9466F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" y="4964093"/>
                <a:ext cx="4433714" cy="616387"/>
              </a:xfrm>
              <a:prstGeom prst="rect">
                <a:avLst/>
              </a:prstGeom>
              <a:blipFill>
                <a:blip r:embed="rId2"/>
                <a:stretch>
                  <a:fillRect l="-1425" t="-164000" b="-24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8E859AE-1389-68B4-A4FD-04012EB3CF9D}"/>
              </a:ext>
            </a:extLst>
          </p:cNvPr>
          <p:cNvSpPr txBox="1"/>
          <p:nvPr/>
        </p:nvSpPr>
        <p:spPr>
          <a:xfrm>
            <a:off x="2523282" y="44474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计算可行性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62DD6-4DBE-FEDE-E4D8-5F9CB1F8F47C}"/>
              </a:ext>
            </a:extLst>
          </p:cNvPr>
          <p:cNvSpPr txBox="1"/>
          <p:nvPr/>
        </p:nvSpPr>
        <p:spPr>
          <a:xfrm>
            <a:off x="3192696" y="1847557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高等数学 数学分析</a:t>
            </a:r>
            <a:endParaRPr kumimoji="1" lang="en-US" altLang="zh-CN" dirty="0"/>
          </a:p>
          <a:p>
            <a:r>
              <a:rPr kumimoji="1" lang="zh-CN" altLang="en-US" dirty="0"/>
              <a:t>线性代数 高等代数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/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Bezout</a:t>
                </a:r>
                <a:r>
                  <a:rPr kumimoji="1" lang="zh-CN" altLang="en-US" dirty="0"/>
                  <a:t>定理在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Z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91A1-84DD-233E-FFAC-6697ACEC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15" y="2177060"/>
                <a:ext cx="2363724" cy="369332"/>
              </a:xfrm>
              <a:prstGeom prst="rect">
                <a:avLst/>
              </a:prstGeom>
              <a:blipFill>
                <a:blip r:embed="rId3"/>
                <a:stretch>
                  <a:fillRect l="-21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8000670-CA2F-4E71-B020-FD32FB725DDD}"/>
              </a:ext>
            </a:extLst>
          </p:cNvPr>
          <p:cNvSpPr txBox="1"/>
          <p:nvPr/>
        </p:nvSpPr>
        <p:spPr>
          <a:xfrm>
            <a:off x="5914663" y="18750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导数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加速度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B92F87-35C2-94BE-7D4F-8EF676007B48}"/>
              </a:ext>
            </a:extLst>
          </p:cNvPr>
          <p:cNvSpPr/>
          <p:nvPr/>
        </p:nvSpPr>
        <p:spPr>
          <a:xfrm>
            <a:off x="3359033" y="2885754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14F16C-46DB-E25C-EF4F-66C3AB24DE92}"/>
              </a:ext>
            </a:extLst>
          </p:cNvPr>
          <p:cNvSpPr/>
          <p:nvPr/>
        </p:nvSpPr>
        <p:spPr>
          <a:xfrm>
            <a:off x="4603765" y="2864650"/>
            <a:ext cx="520861" cy="1276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63AA5B5-B634-63BE-787A-ACE6B42DE44B}"/>
              </a:ext>
            </a:extLst>
          </p:cNvPr>
          <p:cNvSpPr/>
          <p:nvPr/>
        </p:nvSpPr>
        <p:spPr>
          <a:xfrm>
            <a:off x="3744948" y="2679043"/>
            <a:ext cx="914400" cy="914400"/>
          </a:xfrm>
          <a:prstGeom prst="arc">
            <a:avLst>
              <a:gd name="adj1" fmla="val 12242056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5FD218-04F7-6FC2-BF8A-7548E056A034}"/>
              </a:ext>
            </a:extLst>
          </p:cNvPr>
          <p:cNvSpPr txBox="1"/>
          <p:nvPr/>
        </p:nvSpPr>
        <p:spPr>
          <a:xfrm>
            <a:off x="3011793" y="3593443"/>
            <a:ext cx="312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要在学的知识之间构成一个双射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8F59B-BDFB-B4B9-0A1E-0B70927AC05E}"/>
              </a:ext>
            </a:extLst>
          </p:cNvPr>
          <p:cNvSpPr txBox="1"/>
          <p:nvPr/>
        </p:nvSpPr>
        <p:spPr>
          <a:xfrm>
            <a:off x="6724891" y="2882096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为什么学竞赛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喜欢吗</a:t>
            </a:r>
            <a:r>
              <a:rPr kumimoji="1" lang="en-US" altLang="zh-CN" dirty="0"/>
              <a:t>?</a:t>
            </a:r>
          </a:p>
          <a:p>
            <a:pPr marL="342900" indent="-342900">
              <a:buAutoNum type="arabicParenBoth"/>
            </a:pPr>
            <a:r>
              <a:rPr kumimoji="1" lang="zh-CN" altLang="en-US" dirty="0"/>
              <a:t>探索的过程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40645-C33E-9FE8-99DA-B4040C2BE1FB}"/>
              </a:ext>
            </a:extLst>
          </p:cNvPr>
          <p:cNvSpPr txBox="1"/>
          <p:nvPr/>
        </p:nvSpPr>
        <p:spPr>
          <a:xfrm>
            <a:off x="4937516" y="4417267"/>
            <a:ext cx="422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</a:t>
            </a:r>
            <a:r>
              <a:rPr kumimoji="1" lang="en-US" altLang="zh-CN" dirty="0"/>
              <a:t>takeaway: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不会是大概率三因为前置的思考不够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从多角度面对问题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试图找到自己真正喜欢的东西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A4340A-053D-7F1F-D06A-F51CBC55AC41}"/>
              </a:ext>
            </a:extLst>
          </p:cNvPr>
          <p:cNvSpPr txBox="1"/>
          <p:nvPr/>
        </p:nvSpPr>
        <p:spPr>
          <a:xfrm>
            <a:off x="1501407" y="5776395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数林广记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高中数学与大学数学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南京大学</a:t>
            </a:r>
            <a:r>
              <a:rPr kumimoji="1" lang="en-US" altLang="zh-CN" dirty="0"/>
              <a:t>	</a:t>
            </a:r>
            <a:r>
              <a:rPr kumimoji="1" lang="zh-CN" altLang="en-US" dirty="0"/>
              <a:t>朱富海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FAD6AB-DBB4-B6DE-6AB1-73386B94D7A8}"/>
              </a:ext>
            </a:extLst>
          </p:cNvPr>
          <p:cNvSpPr/>
          <p:nvPr/>
        </p:nvSpPr>
        <p:spPr>
          <a:xfrm>
            <a:off x="39478" y="1703281"/>
            <a:ext cx="9011900" cy="4547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88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46C07-C460-4832-A74F-8670316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FF315-F7A2-23AF-AEA3-4ADA250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一名同学的问题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E18-7BF9-F098-A5B1-E4EBDDC639FC}"/>
              </a:ext>
            </a:extLst>
          </p:cNvPr>
          <p:cNvSpPr txBox="1"/>
          <p:nvPr/>
        </p:nvSpPr>
        <p:spPr>
          <a:xfrm>
            <a:off x="628650" y="1333949"/>
            <a:ext cx="6133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/>
              <a:t>一名新手同学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CN" dirty="0"/>
              <a:t>我</a:t>
            </a:r>
            <a:r>
              <a:rPr kumimoji="1" lang="zh-CN" altLang="en-US" dirty="0"/>
              <a:t>对于硬件的研究感觉挺深刻的</a:t>
            </a:r>
            <a:r>
              <a:rPr kumimoji="1" lang="en-US" altLang="zh-CN" dirty="0"/>
              <a:t>”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遗憾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可惜</a:t>
            </a:r>
            <a:r>
              <a:rPr kumimoji="1" lang="en-US" altLang="zh-CN" dirty="0"/>
              <a:t>OI</a:t>
            </a:r>
            <a:r>
              <a:rPr kumimoji="1" lang="zh-CN" altLang="en-US" dirty="0"/>
              <a:t>不考虑硬件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信息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认识到自己的热情可能不在这个层级上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祝福</a:t>
            </a:r>
            <a:r>
              <a:rPr kumimoji="1" lang="en-US" altLang="zh-CN" dirty="0"/>
              <a:t>:</a:t>
            </a:r>
            <a:r>
              <a:rPr kumimoji="1" lang="zh-CN" altLang="en-US" dirty="0"/>
              <a:t> 希望可以保持着这种希望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提供了一些看法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以及找到了许多的他人的论述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zh-CN" altLang="en-CN" dirty="0"/>
              <a:t>但是</a:t>
            </a:r>
            <a:r>
              <a:rPr kumimoji="1" lang="zh-CN" altLang="en-US" dirty="0"/>
              <a:t>感觉不应该出现的是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742950" lvl="1" indent="-285750">
              <a:buFontTx/>
              <a:buChar char="-"/>
            </a:pPr>
            <a:r>
              <a:rPr kumimoji="1" lang="zh-CN" altLang="en-US" dirty="0"/>
              <a:t>那位新手同学为什么</a:t>
            </a:r>
            <a:r>
              <a:rPr kumimoji="1" lang="zh-CN" altLang="en-US" dirty="0">
                <a:solidFill>
                  <a:srgbClr val="FF0000"/>
                </a:solidFill>
              </a:rPr>
              <a:t>连调试都不会调试</a:t>
            </a:r>
            <a:r>
              <a:rPr kumimoji="1" lang="en-US" altLang="zh-CN" dirty="0"/>
              <a:t>?</a:t>
            </a:r>
          </a:p>
          <a:p>
            <a:pPr marL="285750" indent="-285750">
              <a:buFontTx/>
              <a:buChar char="-"/>
            </a:pPr>
            <a:r>
              <a:rPr kumimoji="1" lang="zh-CN" altLang="en-US" dirty="0"/>
              <a:t>反思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有时候坚持不下去只是因为没有找到正确的方法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2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849771" y="3764665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A160-CA58-4AF6-6B30-21C07134949B}"/>
              </a:ext>
            </a:extLst>
          </p:cNvPr>
          <p:cNvSpPr txBox="1"/>
          <p:nvPr/>
        </p:nvSpPr>
        <p:spPr>
          <a:xfrm>
            <a:off x="628650" y="15047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zgw</a:t>
            </a:r>
            <a:r>
              <a:rPr kumimoji="1" lang="en-US" altLang="zh-CN" dirty="0"/>
              <a:t>:</a:t>
            </a:r>
            <a:r>
              <a:rPr kumimoji="1" lang="zh-CN" altLang="en-US" dirty="0"/>
              <a:t> 我希望在大学有更好的生活条件</a:t>
            </a:r>
            <a:r>
              <a:rPr kumimoji="1" lang="en-US" altLang="zh-CN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B1F1C-D3D1-3BFB-0672-755BEA6C6843}"/>
              </a:ext>
            </a:extLst>
          </p:cNvPr>
          <p:cNvGrpSpPr/>
          <p:nvPr/>
        </p:nvGrpSpPr>
        <p:grpSpPr>
          <a:xfrm>
            <a:off x="628650" y="2109486"/>
            <a:ext cx="7624099" cy="1342663"/>
            <a:chOff x="628650" y="2280213"/>
            <a:chExt cx="7624099" cy="134266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A7785E0-8EB1-9F3D-6951-CF71BC351F86}"/>
                </a:ext>
              </a:extLst>
            </p:cNvPr>
            <p:cNvSpPr/>
            <p:nvPr/>
          </p:nvSpPr>
          <p:spPr>
            <a:xfrm>
              <a:off x="628650" y="2592729"/>
              <a:ext cx="7624099" cy="1030147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C0937F-3B05-7083-D71B-A4DB6634488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Axiom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1.</a:t>
              </a:r>
              <a:endParaRPr kumimoji="1" lang="zh-CN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227C0-D150-C21D-8C0B-A506889000AC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只要想到的合理诉求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就一定有地方帮助我们</a:t>
              </a:r>
              <a:r>
                <a:rPr kumimoji="1" lang="en-US" altLang="zh-CN" dirty="0"/>
                <a:t>.</a:t>
              </a:r>
              <a:r>
                <a:rPr kumimoji="1" lang="zh-CN" altLang="en-US" dirty="0"/>
                <a:t> 如果没有</a:t>
              </a:r>
              <a:r>
                <a:rPr kumimoji="1" lang="en-US" altLang="zh-CN" dirty="0"/>
                <a:t>,</a:t>
              </a:r>
              <a:r>
                <a:rPr kumimoji="1" lang="zh-CN" altLang="en-US" dirty="0"/>
                <a:t> 那就在合适时机的时候做一个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638174" y="43373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</a:t>
            </a:r>
            <a:r>
              <a:rPr kumimoji="1" lang="zh-CN" altLang="en-US" strike="sngStrike" dirty="0"/>
              <a:t>垃圾的</a:t>
            </a:r>
            <a:r>
              <a:rPr kumimoji="1" lang="zh-CN" altLang="en-US" dirty="0"/>
              <a:t>中国地质大学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CAC80ABA-88EC-A3E5-3E11-5557F2CBCD65}"/>
              </a:ext>
            </a:extLst>
          </p:cNvPr>
          <p:cNvSpPr/>
          <p:nvPr/>
        </p:nvSpPr>
        <p:spPr>
          <a:xfrm>
            <a:off x="5243332" y="4909961"/>
            <a:ext cx="2779345" cy="1062354"/>
          </a:xfrm>
          <a:prstGeom prst="cloudCallout">
            <a:avLst>
              <a:gd name="adj1" fmla="val -37515"/>
              <a:gd name="adj2" fmla="val -65637"/>
            </a:avLst>
          </a:prstGeom>
          <a:noFill/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对于计算机科学而言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国内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大学的质量都不是很好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其实很糟糕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在这时候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国外也不是什么稀罕事</a:t>
            </a:r>
          </a:p>
        </p:txBody>
      </p:sp>
    </p:spTree>
    <p:extLst>
      <p:ext uri="{BB962C8B-B14F-4D97-AF65-F5344CB8AC3E}">
        <p14:creationId xmlns:p14="http://schemas.microsoft.com/office/powerpoint/2010/main" val="26782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F281F-84E8-5414-E737-5DE5358E06E2}"/>
              </a:ext>
            </a:extLst>
          </p:cNvPr>
          <p:cNvSpPr txBox="1"/>
          <p:nvPr/>
        </p:nvSpPr>
        <p:spPr>
          <a:xfrm>
            <a:off x="2722449" y="122135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2"/>
              </a:rPr>
              <a:t>大学生活质量指北 </a:t>
            </a:r>
            <a:r>
              <a:rPr lang="en-US" altLang="zh-CN" dirty="0">
                <a:hlinkClick r:id="rId2"/>
              </a:rPr>
              <a:t>(</a:t>
            </a:r>
            <a:r>
              <a:rPr lang="en-US" dirty="0">
                <a:hlinkClick r:id="rId2"/>
              </a:rPr>
              <a:t>colleges.chat)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6423C-38A2-0290-011C-A33280F19A06}"/>
              </a:ext>
            </a:extLst>
          </p:cNvPr>
          <p:cNvSpPr txBox="1"/>
          <p:nvPr/>
        </p:nvSpPr>
        <p:spPr>
          <a:xfrm>
            <a:off x="2979256" y="17715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比如在上面搜索其他的学校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22508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你们想搜啥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0F4F4-5874-CC7E-D4C3-5D31162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15B4C-25DD-A46F-19E2-814D60FB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总有更加好的方法回应我们的诉求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8944C-E753-78C5-F415-0756DFA85F2D}"/>
              </a:ext>
            </a:extLst>
          </p:cNvPr>
          <p:cNvSpPr txBox="1"/>
          <p:nvPr/>
        </p:nvSpPr>
        <p:spPr>
          <a:xfrm>
            <a:off x="726830" y="1160584"/>
            <a:ext cx="6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CN" dirty="0"/>
              <a:t>当然</a:t>
            </a:r>
            <a:r>
              <a:rPr kumimoji="1" lang="zh-CN" altLang="en-US" dirty="0"/>
              <a:t>也可以问问他们的同学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FE8D7-2338-4072-798B-3A9E9F195202}"/>
              </a:ext>
            </a:extLst>
          </p:cNvPr>
          <p:cNvSpPr txBox="1"/>
          <p:nvPr/>
        </p:nvSpPr>
        <p:spPr>
          <a:xfrm>
            <a:off x="1803742" y="1664278"/>
            <a:ext cx="5536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我待的这个地方不令人满意，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每个角落都老旧得像一副吱呀作响的空马车骨架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（不是物理意义），荒唐得无可救药。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但看到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jyy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OS，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上了蚂蚁老师的编译原理，为真正的通识而设的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DIY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课，又让人觉得极其</a:t>
            </a:r>
            <a:r>
              <a:rPr 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promising，</a:t>
            </a:r>
            <a:r>
              <a:rPr lang="zh-CN" altLang="en-US" b="0" i="0" dirty="0">
                <a:solidFill>
                  <a:schemeClr val="accent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非常割裂。</a:t>
            </a:r>
            <a:r>
              <a:rPr lang="zh-CN" alt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其实他们证明的是，改变不难，只要做的事是真的，现状就会好转，</a:t>
            </a:r>
            <a:r>
              <a:rPr lang="en-US" b="0" i="0" dirty="0">
                <a:solidFill>
                  <a:srgbClr val="18191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vice versa </a:t>
            </a:r>
            <a:endParaRPr kumimoji="1"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347BAE-FC46-1535-F76C-FD1A07066329}"/>
              </a:ext>
            </a:extLst>
          </p:cNvPr>
          <p:cNvGrpSpPr/>
          <p:nvPr/>
        </p:nvGrpSpPr>
        <p:grpSpPr>
          <a:xfrm>
            <a:off x="628650" y="3729842"/>
            <a:ext cx="7624099" cy="2065274"/>
            <a:chOff x="628650" y="2280213"/>
            <a:chExt cx="7624099" cy="206527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E0B706-1F1B-36B2-BAAF-70C8ACBFF304}"/>
                </a:ext>
              </a:extLst>
            </p:cNvPr>
            <p:cNvSpPr/>
            <p:nvPr/>
          </p:nvSpPr>
          <p:spPr>
            <a:xfrm>
              <a:off x="628650" y="2592729"/>
              <a:ext cx="7624099" cy="1752758"/>
            </a:xfrm>
            <a:prstGeom prst="roundRect">
              <a:avLst/>
            </a:prstGeom>
            <a:solidFill>
              <a:schemeClr val="accent1">
                <a:alpha val="22261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E37BE-6B8D-45A2-AFFF-6CB1114DAA67}"/>
                </a:ext>
              </a:extLst>
            </p:cNvPr>
            <p:cNvSpPr/>
            <p:nvPr/>
          </p:nvSpPr>
          <p:spPr>
            <a:xfrm>
              <a:off x="868100" y="2280213"/>
              <a:ext cx="1443218" cy="312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CN" altLang="zh-CN" dirty="0"/>
                <a:t>Take</a:t>
              </a:r>
              <a:r>
                <a:rPr kumimoji="1" lang="en-US" altLang="zh-CN" dirty="0"/>
                <a:t>away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D80BC-DA9D-8F46-BF8F-ED4FAB82923E}"/>
                </a:ext>
              </a:extLst>
            </p:cNvPr>
            <p:cNvSpPr txBox="1"/>
            <p:nvPr/>
          </p:nvSpPr>
          <p:spPr>
            <a:xfrm>
              <a:off x="844951" y="2761005"/>
              <a:ext cx="63776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既然你选择在国内就读本科，那么不要对教学水平抱有任何期望。总体上来说，如果把视线放在三本到一本，那么分数越高，遇到优质教学的概率就越大；但如果把视野放到所有 </a:t>
              </a:r>
              <a:r>
                <a:rPr lang="en-US" altLang="zh-CN" b="0" i="0" dirty="0">
                  <a:effectLst/>
                  <a:latin typeface="Roboto" panose="020F0502020204030204" pitchFamily="34" charset="0"/>
                </a:rPr>
                <a:t>985 </a:t>
              </a:r>
              <a:r>
                <a:rPr lang="zh-CN" altLang="en-US" b="0" i="0" dirty="0">
                  <a:effectLst/>
                  <a:latin typeface="Roboto" panose="020F0502020204030204" pitchFamily="34" charset="0"/>
                </a:rPr>
                <a:t>这样的小范围里，那么教学质量具有高度随机性。你必须做好自学的准备。</a:t>
              </a:r>
              <a:endParaRPr kumimoji="1" lang="zh-CN" altLang="en-US" dirty="0"/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4F7EF629-99C3-7F3F-10A6-17491FE0D528}"/>
              </a:ext>
            </a:extLst>
          </p:cNvPr>
          <p:cNvSpPr/>
          <p:nvPr/>
        </p:nvSpPr>
        <p:spPr>
          <a:xfrm>
            <a:off x="6232163" y="3463843"/>
            <a:ext cx="2779345" cy="494377"/>
          </a:xfrm>
          <a:prstGeom prst="cloudCallout">
            <a:avLst>
              <a:gd name="adj1" fmla="val -25283"/>
              <a:gd name="adj2" fmla="val 83754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当然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我们也可以找到一些办法把这个做好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后面会说</a:t>
            </a:r>
            <a:r>
              <a:rPr kumimoji="1" lang="en-US" altLang="zh-CN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1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2018</Words>
  <Application>Microsoft Macintosh PowerPoint</Application>
  <PresentationFormat>On-screen Show (4:3)</PresentationFormat>
  <Paragraphs>214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Crimson</vt:lpstr>
      <vt:lpstr>PingFang SC</vt:lpstr>
      <vt:lpstr>Arial</vt:lpstr>
      <vt:lpstr>Calibri</vt:lpstr>
      <vt:lpstr>Cambria Math</vt:lpstr>
      <vt:lpstr>Lato</vt:lpstr>
      <vt:lpstr>Roboto</vt:lpstr>
      <vt:lpstr>Source Serif Pro</vt:lpstr>
      <vt:lpstr>Times New Roman</vt:lpstr>
      <vt:lpstr>Office Theme</vt:lpstr>
      <vt:lpstr>PowerPoint Presentation</vt:lpstr>
      <vt:lpstr>PowerPoint Presentation</vt:lpstr>
      <vt:lpstr>大一寒假回到一中机房的情景</vt:lpstr>
      <vt:lpstr>大一寒假回到一中机房的情景</vt:lpstr>
      <vt:lpstr>大一寒假回到一中机房的情景</vt:lpstr>
      <vt:lpstr>一名同学的问题</vt:lpstr>
      <vt:lpstr>总有更加好的方法回应我们的诉求</vt:lpstr>
      <vt:lpstr>总有更加好的方法回应我们的诉求</vt:lpstr>
      <vt:lpstr>总有更加好的方法回应我们的诉求</vt:lpstr>
      <vt:lpstr>关于教学质量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受教育是为了什么? 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我们总有更现代的方法学习</vt:lpstr>
      <vt:lpstr>Wolfram Mathematica</vt:lpstr>
      <vt:lpstr>PowerPoint Presentation</vt:lpstr>
      <vt:lpstr>感觉无从下手?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23</cp:revision>
  <dcterms:created xsi:type="dcterms:W3CDTF">2023-05-28T12:52:33Z</dcterms:created>
  <dcterms:modified xsi:type="dcterms:W3CDTF">2023-05-30T03:21:56Z</dcterms:modified>
</cp:coreProperties>
</file>